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60" r:id="rId3"/>
    <p:sldId id="257" r:id="rId4"/>
    <p:sldId id="264" r:id="rId5"/>
    <p:sldId id="265" r:id="rId6"/>
    <p:sldId id="266" r:id="rId7"/>
    <p:sldId id="267" r:id="rId8"/>
    <p:sldId id="262" r:id="rId9"/>
    <p:sldId id="269" r:id="rId10"/>
    <p:sldId id="272" r:id="rId11"/>
    <p:sldId id="273" r:id="rId12"/>
    <p:sldId id="275" r:id="rId13"/>
    <p:sldId id="274" r:id="rId14"/>
    <p:sldId id="280" r:id="rId15"/>
    <p:sldId id="276" r:id="rId16"/>
    <p:sldId id="277" r:id="rId17"/>
    <p:sldId id="281" r:id="rId18"/>
    <p:sldId id="288" r:id="rId19"/>
    <p:sldId id="282" r:id="rId20"/>
    <p:sldId id="286" r:id="rId21"/>
    <p:sldId id="287" r:id="rId22"/>
    <p:sldId id="268" r:id="rId23"/>
    <p:sldId id="278" r:id="rId24"/>
    <p:sldId id="279" r:id="rId25"/>
    <p:sldId id="283" r:id="rId26"/>
    <p:sldId id="284" r:id="rId27"/>
    <p:sldId id="285" r:id="rId28"/>
    <p:sldId id="290" r:id="rId29"/>
    <p:sldId id="291" r:id="rId30"/>
    <p:sldId id="292" r:id="rId31"/>
    <p:sldId id="289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0000"/>
    <a:srgbClr val="FF00FF"/>
    <a:srgbClr val="FF3399"/>
    <a:srgbClr val="FFFF00"/>
    <a:srgbClr val="0066FF"/>
    <a:srgbClr val="0099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CC88A2-AFA6-467C-B5A6-18C96B1C0E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6E2CC44-A349-42E1-9B37-D473E93C4E7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SD-Title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1F7ED-B9E8-4B28-9F7F-84C64083AC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5CD5D-92DB-46AD-B205-F1C3EBA797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9AE27-357B-4C15-BC6A-95348BBEF1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/>
        </p:nvSpPr>
        <p:spPr>
          <a:xfrm>
            <a:off x="738188" y="887413"/>
            <a:ext cx="546100" cy="5857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8000"/>
              <a:t>“</a:t>
            </a:r>
            <a:endParaRPr lang="en-US" altLang="zh-CN" sz="8000"/>
          </a:p>
        </p:txBody>
      </p:sp>
      <p:sp>
        <p:nvSpPr>
          <p:cNvPr id="7" name="TextBox 13"/>
          <p:cNvSpPr txBox="1"/>
          <p:nvPr/>
        </p:nvSpPr>
        <p:spPr>
          <a:xfrm>
            <a:off x="7850188" y="3119438"/>
            <a:ext cx="554037" cy="5857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hangingPunct="1"/>
            <a:r>
              <a:rPr lang="en-US" altLang="zh-CN" sz="8000"/>
              <a:t>”</a:t>
            </a:r>
            <a:endParaRPr lang="en-US" altLang="zh-CN" sz="8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3610032"/>
            <a:ext cx="6564224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31" y="4372797"/>
            <a:ext cx="7773339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FB41-A238-4C1F-BB87-DB1F761143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86B5D-F8E6-40CE-A8E0-43BE3DA22C8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5331" y="2943356"/>
            <a:ext cx="2474232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331012" y="2943356"/>
            <a:ext cx="2477513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5979974" y="2943356"/>
            <a:ext cx="247869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2FED-8B7D-45ED-A3F2-FF807DD8F33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6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85331" y="4781082"/>
            <a:ext cx="2472307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331011" y="4781081"/>
            <a:ext cx="2477514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979880" y="4781079"/>
            <a:ext cx="2478790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9A286-C277-4D90-9426-53752F470B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A9059-B78C-405E-8ED3-79646C5F94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DD8E3-544C-420A-9EAC-396EE368AD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763" y="58832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5663" y="5883275"/>
            <a:ext cx="46799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313" y="5883275"/>
            <a:ext cx="5778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548E9-36CA-44AF-B37D-95F8EF346A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8D0FA-2EFD-41EC-A5FE-68D46DD346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CA13C-FAAE-4DF6-8B1F-6B7EDA6ECA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2F87D-1615-46CD-A717-F383DB3A62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1" y="3657458"/>
            <a:ext cx="7763814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B386C-3982-463A-8807-B8380FD517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D0603-B976-410B-B3D3-47A9606F12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FF778-AA57-40E9-86B6-2B7F0C5CB8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9BD3B-68F3-448A-899B-D87A4214BF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F991-F0ED-4022-8D98-C62882454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D100E-6C8E-4197-ACC9-00B5B93B64A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roplets-SD-Content-R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27300-83C6-4C4E-BAEB-7E92721E761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9C8EF"/>
            </a:gs>
            <a:gs pos="100000">
              <a:srgbClr val="89ADD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19125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366963"/>
            <a:ext cx="77724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113" y="5883275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B2C657E-A759-4C92-97D6-D41E857045B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audio" Target="../media/audio1.wav"/><Relationship Id="rId7" Type="http://schemas.openxmlformats.org/officeDocument/2006/relationships/image" Target="../media/image15.GIF"/><Relationship Id="rId6" Type="http://schemas.openxmlformats.org/officeDocument/2006/relationships/slide" Target="slide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Relationship Id="rId3" Type="http://schemas.openxmlformats.org/officeDocument/2006/relationships/slide" Target="slide17.xml"/><Relationship Id="rId2" Type="http://schemas.openxmlformats.org/officeDocument/2006/relationships/slide" Target="slide14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9.xml"/><Relationship Id="rId8" Type="http://schemas.openxmlformats.org/officeDocument/2006/relationships/image" Target="../media/image18.png"/><Relationship Id="rId7" Type="http://schemas.openxmlformats.org/officeDocument/2006/relationships/slide" Target="slide11.xml"/><Relationship Id="rId6" Type="http://schemas.openxmlformats.org/officeDocument/2006/relationships/image" Target="../media/image17.png"/><Relationship Id="rId5" Type="http://schemas.openxmlformats.org/officeDocument/2006/relationships/slide" Target="slide8.xml"/><Relationship Id="rId4" Type="http://schemas.openxmlformats.org/officeDocument/2006/relationships/image" Target="../media/image16.GIF"/><Relationship Id="rId3" Type="http://schemas.openxmlformats.org/officeDocument/2006/relationships/slide" Target="slide12.xml"/><Relationship Id="rId2" Type="http://schemas.openxmlformats.org/officeDocument/2006/relationships/oleObject" Target="../embeddings/oleObject2.bin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audio" Target="../media/audio2.wav"/><Relationship Id="rId10" Type="http://schemas.openxmlformats.org/officeDocument/2006/relationships/image" Target="../media/image19.GI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2W(H[J9CWS4G~Z[N~1{9MA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WordArt 5"/>
          <p:cNvSpPr>
            <a:spLocks noChangeArrowheads="1" noChangeShapeType="1" noTextEdit="1"/>
          </p:cNvSpPr>
          <p:nvPr/>
        </p:nvSpPr>
        <p:spPr bwMode="auto">
          <a:xfrm>
            <a:off x="468313" y="765175"/>
            <a:ext cx="66960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+mn-ea"/>
                <a:cs typeface="+mn-ea"/>
              </a:rPr>
              <a:t>第一章 让我们走进地理</a:t>
            </a:r>
            <a:endParaRPr lang="zh-CN" altLang="en-US" sz="3600" kern="10">
              <a:ln w="12700">
                <a:solidFill>
                  <a:srgbClr val="EAEAEA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7174" name="WordArt 6"/>
          <p:cNvSpPr>
            <a:spLocks noChangeArrowheads="1" noChangeShapeType="1" noTextEdit="1"/>
          </p:cNvSpPr>
          <p:nvPr/>
        </p:nvSpPr>
        <p:spPr bwMode="auto">
          <a:xfrm>
            <a:off x="2339975" y="3652838"/>
            <a:ext cx="5905500" cy="93503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2500"/>
                <a:gd name="adj2" fmla="val 0"/>
              </a:avLst>
            </a:prstTxWarp>
          </a:bodyPr>
          <a:lstStyle/>
          <a:p>
            <a:pPr algn="ctr"/>
            <a:r>
              <a:rPr lang="zh-CN" altLang="en-US" sz="3600" kern="10">
                <a:ln w="12700">
                  <a:solidFill>
                    <a:srgbClr val="FFC000"/>
                  </a:solidFill>
                  <a:round/>
                </a:ln>
                <a:solidFill>
                  <a:srgbClr val="FF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+mn-ea"/>
                <a:cs typeface="+mn-ea"/>
              </a:rPr>
              <a:t>第一节  我们身边的地理</a:t>
            </a:r>
            <a:endParaRPr lang="zh-CN" altLang="en-US" sz="3600" kern="10">
              <a:ln w="12700">
                <a:solidFill>
                  <a:srgbClr val="FFC000"/>
                </a:solidFill>
                <a:round/>
              </a:ln>
              <a:solidFill>
                <a:srgbClr val="FF00FF"/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237496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57563"/>
            <a:ext cx="4632325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10" descr="703162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15888"/>
            <a:ext cx="4878388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95288" y="1052513"/>
            <a:ext cx="3600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solidFill>
                  <a:srgbClr val="9933FF"/>
                </a:solidFill>
              </a:rPr>
              <a:t>北方多种小麦</a:t>
            </a:r>
            <a:endParaRPr lang="zh-CN" altLang="en-US" sz="4400" b="1">
              <a:solidFill>
                <a:srgbClr val="9933FF"/>
              </a:solidFill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5003800" y="4941888"/>
            <a:ext cx="3600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solidFill>
                  <a:srgbClr val="9933FF"/>
                </a:solidFill>
              </a:rPr>
              <a:t>南方多种水稻</a:t>
            </a:r>
            <a:endParaRPr lang="zh-CN" altLang="en-US" sz="4400" b="1">
              <a:solidFill>
                <a:srgbClr val="99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013000~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88913"/>
            <a:ext cx="3995737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7" descr="758608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00213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9" descr="424071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0613"/>
            <a:ext cx="2479675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250825" y="620713"/>
            <a:ext cx="48593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9933FF"/>
                </a:solidFill>
              </a:rPr>
              <a:t>想一想：为什么北方人爱喝酒？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3171825" y="4652963"/>
            <a:ext cx="5972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006600"/>
                </a:solidFill>
              </a:rPr>
              <a:t>由于酒可以驱寒，舒筋，活血，所以北方人好饮酒与气候的寒冷有关。</a:t>
            </a:r>
            <a:endParaRPr kumimoji="1" lang="zh-CN" altLang="en-US" sz="4000" b="1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ET3784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437063"/>
            <a:ext cx="30908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9" descr="thu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88913"/>
            <a:ext cx="31892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7" descr="013000~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349500"/>
            <a:ext cx="28575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539750" y="404813"/>
            <a:ext cx="4895850" cy="1739900"/>
          </a:xfrm>
          <a:prstGeom prst="rect">
            <a:avLst/>
          </a:prstGeom>
          <a:solidFill>
            <a:srgbClr val="FFFF99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3600" b="1">
                <a:solidFill>
                  <a:srgbClr val="9933FF"/>
                </a:solidFill>
              </a:rPr>
              <a:t>在民间素有湖南人不怕辣，贵州人辣不怕，四川人怕不辣之说。</a:t>
            </a:r>
            <a:endParaRPr kumimoji="1" lang="zh-CN" altLang="en-US" sz="3600" b="1">
              <a:solidFill>
                <a:srgbClr val="9933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179388" y="260350"/>
            <a:ext cx="915987" cy="352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/>
              <a:t>住房与地理</a:t>
            </a:r>
            <a:endParaRPr lang="zh-CN" altLang="en-US" sz="4800"/>
          </a:p>
        </p:txBody>
      </p:sp>
      <p:pic>
        <p:nvPicPr>
          <p:cNvPr id="34819" name="Picture 6" descr="200907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500438"/>
            <a:ext cx="4176713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8" descr="112F3C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350"/>
            <a:ext cx="43307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10"/>
          <p:cNvSpPr txBox="1">
            <a:spLocks noChangeArrowheads="1"/>
          </p:cNvSpPr>
          <p:nvPr/>
        </p:nvSpPr>
        <p:spPr bwMode="auto">
          <a:xfrm>
            <a:off x="1403350" y="1412875"/>
            <a:ext cx="306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3200" b="1">
              <a:solidFill>
                <a:srgbClr val="0066FF"/>
              </a:solidFill>
            </a:endParaRPr>
          </a:p>
        </p:txBody>
      </p:sp>
      <p:sp>
        <p:nvSpPr>
          <p:cNvPr id="29709" name="AutoShape 13"/>
          <p:cNvSpPr>
            <a:spLocks noChangeArrowheads="1"/>
          </p:cNvSpPr>
          <p:nvPr/>
        </p:nvSpPr>
        <p:spPr bwMode="auto">
          <a:xfrm>
            <a:off x="1403350" y="1341438"/>
            <a:ext cx="3097213" cy="647700"/>
          </a:xfrm>
          <a:prstGeom prst="wedgeRectCallout">
            <a:avLst>
              <a:gd name="adj1" fmla="val 50204"/>
              <a:gd name="adj2" fmla="val 10857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9933FF"/>
                </a:solidFill>
              </a:rPr>
              <a:t>北方传统民居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5292725" y="4868863"/>
            <a:ext cx="3024188" cy="647700"/>
          </a:xfrm>
          <a:prstGeom prst="wedgeRectCallout">
            <a:avLst>
              <a:gd name="adj1" fmla="val -54093"/>
              <a:gd name="adj2" fmla="val 100981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9933FF"/>
                </a:solidFill>
              </a:rPr>
              <a:t>南方传统民居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nimBg="1"/>
      <p:bldP spid="297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9" descr="8C23AF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500438"/>
            <a:ext cx="5191125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 descr="451745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60350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7" descr="D8B0CD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0438"/>
            <a:ext cx="4762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AutoShape 10"/>
          <p:cNvSpPr>
            <a:spLocks noChangeArrowheads="1"/>
          </p:cNvSpPr>
          <p:nvPr/>
        </p:nvSpPr>
        <p:spPr bwMode="auto">
          <a:xfrm>
            <a:off x="395288" y="404813"/>
            <a:ext cx="4032250" cy="2303462"/>
          </a:xfrm>
          <a:prstGeom prst="cloudCallout">
            <a:avLst>
              <a:gd name="adj1" fmla="val -44407"/>
              <a:gd name="adj2" fmla="val 62472"/>
            </a:avLst>
          </a:prstGeom>
          <a:solidFill>
            <a:srgbClr val="FFFF99">
              <a:alpha val="72156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5846" name="Text Box 11"/>
          <p:cNvSpPr txBox="1">
            <a:spLocks noChangeArrowheads="1"/>
          </p:cNvSpPr>
          <p:nvPr/>
        </p:nvSpPr>
        <p:spPr bwMode="auto">
          <a:xfrm>
            <a:off x="971550" y="981075"/>
            <a:ext cx="28813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9933FF"/>
                </a:solidFill>
              </a:rPr>
              <a:t>猜一猜：这些民居叫什么？</a:t>
            </a:r>
            <a:endParaRPr lang="zh-CN" altLang="en-US" sz="3200" b="1">
              <a:solidFill>
                <a:srgbClr val="9933FF"/>
              </a:solidFill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364163" y="2924175"/>
            <a:ext cx="1512887" cy="5794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66FF"/>
                </a:solidFill>
              </a:rPr>
              <a:t>蒙古包</a:t>
            </a:r>
            <a:endParaRPr lang="zh-CN" altLang="en-US" sz="3200" b="1">
              <a:solidFill>
                <a:srgbClr val="0066FF"/>
              </a:solidFill>
            </a:endParaRP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2987675" y="5949950"/>
            <a:ext cx="1441450" cy="5794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66FF"/>
                </a:solidFill>
              </a:rPr>
              <a:t>吊脚楼</a:t>
            </a:r>
            <a:endParaRPr lang="zh-CN" altLang="en-US" sz="3200" b="1">
              <a:solidFill>
                <a:srgbClr val="0066FF"/>
              </a:solidFill>
            </a:endParaRP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5292725" y="5949950"/>
            <a:ext cx="1079500" cy="5794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66FF"/>
                </a:solidFill>
              </a:rPr>
              <a:t>冰屋</a:t>
            </a:r>
            <a:endParaRPr lang="zh-CN" altLang="en-US" sz="3200" b="1">
              <a:solidFill>
                <a:srgbClr val="00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animBg="1"/>
      <p:bldP spid="25614" grpId="0" animBg="1"/>
      <p:bldP spid="256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381450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0475"/>
            <a:ext cx="45720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7" descr="205633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63937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9" descr="767532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8013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1" descr="200803~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65550"/>
            <a:ext cx="4643437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13" descr="830835~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989138"/>
            <a:ext cx="379730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2W(H[J9CWS4G~Z[N~1{9MA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8" descr="e895b1d6d2e2787380862168380463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852738"/>
            <a:ext cx="5148262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5288" y="333375"/>
            <a:ext cx="4897437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/>
              <a:t>地理与生产建设</a:t>
            </a:r>
            <a:endParaRPr lang="zh-CN" altLang="en-US" sz="4800" b="1"/>
          </a:p>
        </p:txBody>
      </p:sp>
      <p:pic>
        <p:nvPicPr>
          <p:cNvPr id="37893" name="Picture 9" descr="018062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738"/>
            <a:ext cx="4437063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AutoShape 11" descr="0c34a7f3-2671-40db-8357-a738b559c32d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5" name="AutoShape 13" descr="0c34a7f3-2671-40db-8357-a738b559c32d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6" name="AutoShape 15" descr="0c34a7f3-2671-40db-8357-a738b559c32d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7" name="AutoShape 17" descr="0c34a7f3-2671-40db-8357-a738b559c32d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58888" y="2276475"/>
            <a:ext cx="1728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</a:rPr>
              <a:t>水稻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6372225" y="2276475"/>
            <a:ext cx="1225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</a:rPr>
              <a:t>小麦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9" grpId="0"/>
      <p:bldP spid="307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244797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933825"/>
            <a:ext cx="3671888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7" descr="B17ECA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88913"/>
            <a:ext cx="407987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9" descr="490258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644900"/>
            <a:ext cx="4516437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1" descr="809296~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361473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101778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93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5003800" y="1268413"/>
            <a:ext cx="316865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/>
              <a:t>荷兰风车与郁金香</a:t>
            </a:r>
            <a:endParaRPr lang="zh-CN" altLang="en-US" sz="4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 descr="300000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33375"/>
            <a:ext cx="5294312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5" descr="00105C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41663"/>
            <a:ext cx="52387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8"/>
          <p:cNvSpPr txBox="1">
            <a:spLocks noChangeArrowheads="1"/>
          </p:cNvSpPr>
          <p:nvPr/>
        </p:nvSpPr>
        <p:spPr bwMode="auto">
          <a:xfrm>
            <a:off x="250825" y="1268413"/>
            <a:ext cx="28813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日本大地震海啸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F{E`DVR~@R33Z}JG@JJ%TR"/>
          <p:cNvPicPr>
            <a:picLocks noChangeAspect="1" noChangeArrowheads="1"/>
          </p:cNvPicPr>
          <p:nvPr/>
        </p:nvPicPr>
        <p:blipFill>
          <a:blip r:embed="rId1">
            <a:lum bright="-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WordArt 4"/>
          <p:cNvSpPr>
            <a:spLocks noChangeArrowheads="1" noChangeShapeType="1" noTextEdit="1"/>
          </p:cNvSpPr>
          <p:nvPr/>
        </p:nvSpPr>
        <p:spPr bwMode="auto">
          <a:xfrm>
            <a:off x="1258888" y="2205038"/>
            <a:ext cx="5545137" cy="2016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Deflate">
              <a:avLst>
                <a:gd name="adj" fmla="val 18750"/>
              </a:avLst>
            </a:prstTxWarp>
          </a:bodyPr>
          <a:lstStyle/>
          <a:p>
            <a:pPr algn="ctr"/>
            <a:r>
              <a:rPr lang="zh-CN" altLang="en-US" sz="36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3300"/>
                    </a:gs>
                  </a:gsLst>
                  <a:path path="rect">
                    <a:fillToRect r="100000" b="10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+mn-ea"/>
                <a:cs typeface="+mn-ea"/>
              </a:rPr>
              <a:t>解开地理之“谜”</a:t>
            </a:r>
            <a:endParaRPr lang="zh-CN" altLang="en-US" sz="3600" kern="10">
              <a:gradFill rotWithShape="1"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rect">
                  <a:fillToRect r="100000" b="10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300000~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852738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9" descr="6r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4530725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10"/>
          <p:cNvSpPr txBox="1">
            <a:spLocks noChangeArrowheads="1"/>
          </p:cNvSpPr>
          <p:nvPr/>
        </p:nvSpPr>
        <p:spPr bwMode="auto">
          <a:xfrm>
            <a:off x="5508625" y="836613"/>
            <a:ext cx="26638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四川地震、泥石流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/>
          <p:cNvSpPr>
            <a:spLocks noChangeArrowheads="1"/>
          </p:cNvSpPr>
          <p:nvPr/>
        </p:nvSpPr>
        <p:spPr bwMode="auto">
          <a:xfrm>
            <a:off x="1524000" y="457200"/>
            <a:ext cx="1752600" cy="914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0" y="1196975"/>
            <a:ext cx="9023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3600" b="1">
                <a:solidFill>
                  <a:srgbClr val="000099"/>
                </a:solidFill>
                <a:latin typeface="Tahoma" panose="020B0604030504040204" pitchFamily="34" charset="0"/>
                <a:ea typeface="方正姚体" panose="02010601030101010101" pitchFamily="2" charset="-122"/>
              </a:rPr>
              <a:t>仿照海洋与生产建设密切联系的实例，分别写出土地、森林与生产建设的主要联系。</a:t>
            </a:r>
            <a:endParaRPr kumimoji="1" lang="zh-CN" altLang="en-US" sz="3600" b="1">
              <a:solidFill>
                <a:srgbClr val="000099"/>
              </a:solidFill>
              <a:latin typeface="Tahoma" panose="020B0604030504040204" pitchFamily="34" charset="0"/>
              <a:ea typeface="方正姚体" panose="02010601030101010101" pitchFamily="2" charset="-122"/>
            </a:endParaRPr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0" y="4343400"/>
            <a:ext cx="1143000" cy="838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土地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1600200" y="40386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1600200" y="48768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1600200" y="57150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H="1">
            <a:off x="990600" y="3581400"/>
            <a:ext cx="762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1600200" y="32004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1066800" y="4419600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1066800" y="4800600"/>
            <a:ext cx="533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762000" y="5105400"/>
            <a:ext cx="990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21" name="Oval 13"/>
          <p:cNvSpPr>
            <a:spLocks noChangeArrowheads="1"/>
          </p:cNvSpPr>
          <p:nvPr/>
        </p:nvSpPr>
        <p:spPr bwMode="auto">
          <a:xfrm>
            <a:off x="6019800" y="4343400"/>
            <a:ext cx="1295400" cy="838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森林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7848600" y="40386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Oval 15"/>
          <p:cNvSpPr>
            <a:spLocks noChangeArrowheads="1"/>
          </p:cNvSpPr>
          <p:nvPr/>
        </p:nvSpPr>
        <p:spPr bwMode="auto">
          <a:xfrm>
            <a:off x="7848600" y="48768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7848600" y="57150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 flipH="1">
            <a:off x="7239000" y="3581400"/>
            <a:ext cx="762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7848600" y="3200400"/>
            <a:ext cx="1143000" cy="457200"/>
          </a:xfrm>
          <a:prstGeom prst="ellipse">
            <a:avLst/>
          </a:prstGeom>
          <a:solidFill>
            <a:srgbClr val="1AAFDE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7" name="Line 19"/>
          <p:cNvSpPr>
            <a:spLocks noChangeShapeType="1"/>
          </p:cNvSpPr>
          <p:nvPr/>
        </p:nvSpPr>
        <p:spPr bwMode="auto">
          <a:xfrm flipV="1">
            <a:off x="7315200" y="4419600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>
            <a:off x="7315200" y="4800600"/>
            <a:ext cx="533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29" name="Line 21"/>
          <p:cNvSpPr>
            <a:spLocks noChangeShapeType="1"/>
          </p:cNvSpPr>
          <p:nvPr/>
        </p:nvSpPr>
        <p:spPr bwMode="auto">
          <a:xfrm>
            <a:off x="7010400" y="5105400"/>
            <a:ext cx="990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3124200" y="4343400"/>
            <a:ext cx="1066800" cy="8382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endParaRPr kumimoji="1" lang="zh-CN" altLang="zh-CN" sz="7200">
              <a:solidFill>
                <a:srgbClr val="0099FF"/>
              </a:solidFill>
              <a:latin typeface="Tahoma" panose="020B0604030504040204" pitchFamily="34" charset="0"/>
            </a:endParaRPr>
          </a:p>
        </p:txBody>
      </p:sp>
      <p:sp>
        <p:nvSpPr>
          <p:cNvPr id="43031" name="Oval 23"/>
          <p:cNvSpPr>
            <a:spLocks noChangeArrowheads="1"/>
          </p:cNvSpPr>
          <p:nvPr/>
        </p:nvSpPr>
        <p:spPr bwMode="auto">
          <a:xfrm>
            <a:off x="4724400" y="4038600"/>
            <a:ext cx="11430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4724400" y="4876800"/>
            <a:ext cx="12954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捕鱼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33" name="Oval 25"/>
          <p:cNvSpPr>
            <a:spLocks noChangeArrowheads="1"/>
          </p:cNvSpPr>
          <p:nvPr/>
        </p:nvSpPr>
        <p:spPr bwMode="auto">
          <a:xfrm>
            <a:off x="4724400" y="5715000"/>
            <a:ext cx="12954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采油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 flipH="1">
            <a:off x="4114800" y="3581400"/>
            <a:ext cx="762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35" name="Oval 27"/>
          <p:cNvSpPr>
            <a:spLocks noChangeArrowheads="1"/>
          </p:cNvSpPr>
          <p:nvPr/>
        </p:nvSpPr>
        <p:spPr bwMode="auto">
          <a:xfrm>
            <a:off x="4724400" y="3200400"/>
            <a:ext cx="12954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186EA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航运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V="1">
            <a:off x="4191000" y="4419600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4191000" y="4800600"/>
            <a:ext cx="533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3886200" y="5105400"/>
            <a:ext cx="990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3197225" y="4495800"/>
            <a:ext cx="1146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海洋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40" name="Rectangle 32"/>
          <p:cNvSpPr>
            <a:spLocks noChangeArrowheads="1"/>
          </p:cNvSpPr>
          <p:nvPr/>
        </p:nvSpPr>
        <p:spPr bwMode="auto">
          <a:xfrm>
            <a:off x="4800600" y="39624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chemeClr val="tx2"/>
                </a:solidFill>
                <a:latin typeface="Tahoma" panose="020B0604030504040204" pitchFamily="34" charset="0"/>
              </a:rPr>
              <a:t>晒盐</a:t>
            </a:r>
            <a:endParaRPr kumimoji="1" lang="zh-CN" altLang="en-US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41" name="WordArt 33"/>
          <p:cNvSpPr>
            <a:spLocks noChangeArrowheads="1" noChangeShapeType="1" noTextEdit="1"/>
          </p:cNvSpPr>
          <p:nvPr/>
        </p:nvSpPr>
        <p:spPr bwMode="auto">
          <a:xfrm>
            <a:off x="395288" y="333375"/>
            <a:ext cx="3959225" cy="549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TopLeft"/>
              <a:lightRig rig="legacyNormal3" dir="r"/>
            </a:scene3d>
            <a:sp3d extrusionH="201600" prstMaterial="legacyMatte">
              <a:extrusionClr>
                <a:srgbClr val="0066CC"/>
              </a:extrusionClr>
              <a:contourClr>
                <a:srgbClr val="FFFFCC"/>
              </a:contourClr>
            </a:sp3d>
          </a:bodyPr>
          <a:lstStyle/>
          <a:p>
            <a:pPr algn="ctr"/>
            <a:r>
              <a:rPr lang="zh-CN" altLang="en-US" sz="3600" kern="10" normalizeH="1">
                <a:ln w="9525">
                  <a:round/>
                </a:ln>
                <a:gradFill rotWithShape="1">
                  <a:gsLst>
                    <a:gs pos="0">
                      <a:srgbClr val="FFFFCC"/>
                    </a:gs>
                    <a:gs pos="100000">
                      <a:srgbClr val="FF9999"/>
                    </a:gs>
                  </a:gsLst>
                  <a:lin ang="5400000" scaled="1"/>
                </a:gradFill>
                <a:latin typeface="+mn-ea"/>
                <a:cs typeface="+mn-ea"/>
              </a:rPr>
              <a:t>我和地理图画交朋友</a:t>
            </a:r>
            <a:endParaRPr lang="zh-CN" altLang="en-US" sz="3600" kern="10" normalizeH="1">
              <a:ln w="9525">
                <a:round/>
              </a:ln>
              <a:gradFill rotWithShape="1">
                <a:gsLst>
                  <a:gs pos="0">
                    <a:srgbClr val="FFFFCC"/>
                  </a:gs>
                  <a:gs pos="100000">
                    <a:srgbClr val="FF9999"/>
                  </a:gs>
                </a:gsLst>
                <a:lin ang="5400000" scaled="1"/>
              </a:gradFill>
              <a:latin typeface="+mn-ea"/>
              <a:cs typeface="+mn-ea"/>
            </a:endParaRPr>
          </a:p>
        </p:txBody>
      </p:sp>
      <p:pic>
        <p:nvPicPr>
          <p:cNvPr id="43042" name="Picture 34" descr="X537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12088" y="188913"/>
            <a:ext cx="10001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23" name="Text Box 39"/>
          <p:cNvSpPr txBox="1">
            <a:spLocks noChangeArrowheads="1"/>
          </p:cNvSpPr>
          <p:nvPr/>
        </p:nvSpPr>
        <p:spPr bwMode="auto">
          <a:xfrm>
            <a:off x="1619250" y="3141663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建房子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43044" name="Text Box 40"/>
          <p:cNvSpPr txBox="1">
            <a:spLocks noChangeArrowheads="1"/>
          </p:cNvSpPr>
          <p:nvPr/>
        </p:nvSpPr>
        <p:spPr bwMode="auto">
          <a:xfrm>
            <a:off x="3276600" y="2852738"/>
            <a:ext cx="1150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6425" name="Text Box 41"/>
          <p:cNvSpPr txBox="1">
            <a:spLocks noChangeArrowheads="1"/>
          </p:cNvSpPr>
          <p:nvPr/>
        </p:nvSpPr>
        <p:spPr bwMode="auto">
          <a:xfrm>
            <a:off x="1619250" y="4005263"/>
            <a:ext cx="1150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种植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26" name="Text Box 42"/>
          <p:cNvSpPr txBox="1">
            <a:spLocks noChangeArrowheads="1"/>
          </p:cNvSpPr>
          <p:nvPr/>
        </p:nvSpPr>
        <p:spPr bwMode="auto">
          <a:xfrm>
            <a:off x="1619250" y="4868863"/>
            <a:ext cx="1150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修路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27" name="Text Box 43"/>
          <p:cNvSpPr txBox="1">
            <a:spLocks noChangeArrowheads="1"/>
          </p:cNvSpPr>
          <p:nvPr/>
        </p:nvSpPr>
        <p:spPr bwMode="auto">
          <a:xfrm>
            <a:off x="1692275" y="5661025"/>
            <a:ext cx="1150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开采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28" name="Text Box 44"/>
          <p:cNvSpPr txBox="1">
            <a:spLocks noChangeArrowheads="1"/>
          </p:cNvSpPr>
          <p:nvPr/>
        </p:nvSpPr>
        <p:spPr bwMode="auto">
          <a:xfrm>
            <a:off x="7812088" y="3141663"/>
            <a:ext cx="1150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造纸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29" name="Text Box 45"/>
          <p:cNvSpPr txBox="1">
            <a:spLocks noChangeArrowheads="1"/>
          </p:cNvSpPr>
          <p:nvPr/>
        </p:nvSpPr>
        <p:spPr bwMode="auto">
          <a:xfrm>
            <a:off x="7812088" y="4005263"/>
            <a:ext cx="1331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做家具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30" name="Text Box 46"/>
          <p:cNvSpPr txBox="1">
            <a:spLocks noChangeArrowheads="1"/>
          </p:cNvSpPr>
          <p:nvPr/>
        </p:nvSpPr>
        <p:spPr bwMode="auto">
          <a:xfrm>
            <a:off x="7740650" y="4868863"/>
            <a:ext cx="140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建房子</a:t>
            </a:r>
            <a:endParaRPr lang="zh-CN" altLang="en-US" b="1">
              <a:solidFill>
                <a:srgbClr val="003300"/>
              </a:solidFill>
            </a:endParaRPr>
          </a:p>
        </p:txBody>
      </p:sp>
      <p:sp>
        <p:nvSpPr>
          <p:cNvPr id="16431" name="Text Box 47"/>
          <p:cNvSpPr txBox="1">
            <a:spLocks noChangeArrowheads="1"/>
          </p:cNvSpPr>
          <p:nvPr/>
        </p:nvSpPr>
        <p:spPr bwMode="auto">
          <a:xfrm>
            <a:off x="7993063" y="5734050"/>
            <a:ext cx="1150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3300"/>
                </a:solidFill>
              </a:rPr>
              <a:t>造船</a:t>
            </a:r>
            <a:endParaRPr lang="zh-CN" altLang="en-US" b="1">
              <a:solidFill>
                <a:srgbClr val="003300"/>
              </a:solidFill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3" grpId="0"/>
      <p:bldP spid="16425" grpId="0"/>
      <p:bldP spid="16426" grpId="0"/>
      <p:bldP spid="16427" grpId="0"/>
      <p:bldP spid="16428" grpId="0"/>
      <p:bldP spid="16429" grpId="0"/>
      <p:bldP spid="16430" grpId="0"/>
      <p:bldP spid="164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9" descr="rdn_502d93a758d66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5" name="AutoShape 11" descr="rdn_502d93a758d66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4036" name="Picture 13" descr="D68B65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95675"/>
            <a:ext cx="4762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15" descr="285378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4787900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16"/>
          <p:cNvSpPr txBox="1">
            <a:spLocks noChangeArrowheads="1"/>
          </p:cNvSpPr>
          <p:nvPr/>
        </p:nvSpPr>
        <p:spPr bwMode="auto">
          <a:xfrm>
            <a:off x="5364163" y="1484313"/>
            <a:ext cx="23764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威尼斯</a:t>
            </a:r>
            <a:endParaRPr lang="zh-CN" altLang="en-US" sz="4000" b="1"/>
          </a:p>
        </p:txBody>
      </p:sp>
      <p:sp>
        <p:nvSpPr>
          <p:cNvPr id="44039" name="Text Box 17"/>
          <p:cNvSpPr txBox="1">
            <a:spLocks noChangeArrowheads="1"/>
          </p:cNvSpPr>
          <p:nvPr/>
        </p:nvSpPr>
        <p:spPr bwMode="auto">
          <a:xfrm>
            <a:off x="760413" y="4652963"/>
            <a:ext cx="3146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西班牙斗牛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5" descr="201008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84500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7" descr="CCA4E6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3314700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9" descr="WENHUA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565400"/>
            <a:ext cx="32893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AutoShape 11"/>
          <p:cNvSpPr>
            <a:spLocks noChangeArrowheads="1"/>
          </p:cNvSpPr>
          <p:nvPr/>
        </p:nvSpPr>
        <p:spPr bwMode="auto">
          <a:xfrm>
            <a:off x="0" y="4652963"/>
            <a:ext cx="2627313" cy="647700"/>
          </a:xfrm>
          <a:prstGeom prst="wedgeRectCallout">
            <a:avLst>
              <a:gd name="adj1" fmla="val -41722"/>
              <a:gd name="adj2" fmla="val -12156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9933FF"/>
                </a:solidFill>
              </a:rPr>
              <a:t>朝鲜族服饰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6084888" y="4868863"/>
            <a:ext cx="2627312" cy="647700"/>
          </a:xfrm>
          <a:prstGeom prst="wedgeRectCallout">
            <a:avLst>
              <a:gd name="adj1" fmla="val 33083"/>
              <a:gd name="adj2" fmla="val -12377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9933FF"/>
                </a:solidFill>
              </a:rPr>
              <a:t>印度纱丽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2987675" y="1484313"/>
            <a:ext cx="2627313" cy="647700"/>
          </a:xfrm>
          <a:prstGeom prst="wedgeRectCallout">
            <a:avLst>
              <a:gd name="adj1" fmla="val -1782"/>
              <a:gd name="adj2" fmla="val 10294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9933FF"/>
                </a:solidFill>
              </a:rPr>
              <a:t>日本和服</a:t>
            </a:r>
            <a:endParaRPr lang="zh-CN" altLang="en-US" sz="3600" b="1">
              <a:solidFill>
                <a:srgbClr val="99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animBg="1"/>
      <p:bldP spid="28684" grpId="0" animBg="1"/>
      <p:bldP spid="286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 descr="201108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3400425"/>
            <a:ext cx="54387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7" descr="013000~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4608512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5940425" y="1196975"/>
            <a:ext cx="2016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/>
              <a:t>伊斯兰教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5" descr="019B45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7" descr="254069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3324225"/>
            <a:ext cx="5237162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8"/>
          <p:cNvSpPr txBox="1">
            <a:spLocks noChangeArrowheads="1"/>
          </p:cNvSpPr>
          <p:nvPr/>
        </p:nvSpPr>
        <p:spPr bwMode="auto">
          <a:xfrm>
            <a:off x="6011863" y="908050"/>
            <a:ext cx="2089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佛教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 descr="397023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4129088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9" descr="6-0ZR2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875"/>
            <a:ext cx="4164013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"/>
          <p:cNvSpPr txBox="1">
            <a:spLocks noChangeArrowheads="1"/>
          </p:cNvSpPr>
          <p:nvPr/>
        </p:nvSpPr>
        <p:spPr bwMode="auto">
          <a:xfrm>
            <a:off x="468313" y="188913"/>
            <a:ext cx="2159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/>
              <a:t>基督教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39750" y="1812925"/>
            <a:ext cx="7772400" cy="34242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000" dirty="0">
                <a:latin typeface="隶书" panose="02010509060101010101" charset="-122"/>
              </a:rPr>
              <a:t>“天冷穿棉袄，天热扇扇子”主要反映的是（</a:t>
            </a:r>
            <a:r>
              <a:rPr lang="en-US" altLang="zh-CN" sz="4000" dirty="0">
                <a:solidFill>
                  <a:srgbClr val="FF0000"/>
                </a:solidFill>
                <a:latin typeface="隶书" panose="02010509060101010101" charset="-122"/>
              </a:rPr>
              <a:t>   </a:t>
            </a:r>
            <a:r>
              <a:rPr lang="zh-CN" altLang="en-US" sz="4000" dirty="0">
                <a:latin typeface="隶书" panose="02010509060101010101" charset="-122"/>
              </a:rPr>
              <a:t>）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A.</a:t>
            </a:r>
            <a:r>
              <a:rPr lang="zh-CN" altLang="en-US" sz="4000" dirty="0">
                <a:latin typeface="隶书" panose="02010509060101010101" charset="-122"/>
              </a:rPr>
              <a:t>生产建设     </a:t>
            </a:r>
            <a:r>
              <a:rPr lang="en-US" altLang="zh-CN" sz="4000" dirty="0">
                <a:latin typeface="隶书" panose="02010509060101010101" charset="-122"/>
              </a:rPr>
              <a:t>B.</a:t>
            </a:r>
            <a:r>
              <a:rPr lang="zh-CN" altLang="en-US" sz="4000" dirty="0">
                <a:latin typeface="隶书" panose="02010509060101010101" charset="-122"/>
              </a:rPr>
              <a:t>日常生活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C.</a:t>
            </a:r>
            <a:r>
              <a:rPr lang="zh-CN" altLang="en-US" sz="4000" dirty="0">
                <a:latin typeface="隶书" panose="02010509060101010101" charset="-122"/>
              </a:rPr>
              <a:t>风土人情     </a:t>
            </a:r>
            <a:r>
              <a:rPr lang="en-US" altLang="zh-CN" sz="4000" dirty="0">
                <a:latin typeface="隶书" panose="02010509060101010101" charset="-122"/>
              </a:rPr>
              <a:t>D.</a:t>
            </a:r>
            <a:r>
              <a:rPr lang="zh-CN" altLang="en-US" sz="4000" dirty="0">
                <a:latin typeface="隶书" panose="02010509060101010101" charset="-122"/>
              </a:rPr>
              <a:t>交通旅游</a:t>
            </a:r>
            <a:endParaRPr lang="zh-CN" altLang="en-US" sz="4000" dirty="0">
              <a:latin typeface="隶书" panose="020105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59832" y="882370"/>
            <a:ext cx="2271777" cy="92333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FF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我会</a:t>
            </a:r>
            <a:r>
              <a:rPr lang="zh-CN" altLang="en-US" sz="5400" b="1" dirty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FF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</a:t>
            </a:r>
            <a:endParaRPr lang="zh-CN" altLang="en-US" sz="5400" b="1" dirty="0">
              <a:ln w="22225">
                <a:solidFill>
                  <a:srgbClr val="00B0F0"/>
                </a:solidFill>
                <a:prstDash val="solid"/>
              </a:ln>
              <a:solidFill>
                <a:srgbClr val="FF339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35400" y="2492375"/>
            <a:ext cx="72072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sz="5400" b="1">
                <a:solidFill>
                  <a:srgbClr val="FF0000"/>
                </a:solidFill>
                <a:latin typeface="隶书" panose="02010509060101010101" charset="-122"/>
              </a:rPr>
              <a:t>B</a:t>
            </a:r>
            <a:endParaRPr lang="en-US" sz="5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800" y="1717675"/>
            <a:ext cx="7772400" cy="34226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000" dirty="0">
                <a:latin typeface="隶书" panose="02010509060101010101" charset="-122"/>
              </a:rPr>
              <a:t>“早穿皮袄午穿纱，围着火炉吃西瓜”主要反映的是（     ）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 A.</a:t>
            </a:r>
            <a:r>
              <a:rPr lang="zh-CN" altLang="en-US" sz="4000" dirty="0">
                <a:latin typeface="隶书" panose="02010509060101010101" charset="-122"/>
              </a:rPr>
              <a:t>地形变化     </a:t>
            </a:r>
            <a:r>
              <a:rPr lang="en-US" altLang="zh-CN" sz="4000" dirty="0">
                <a:latin typeface="隶书" panose="02010509060101010101" charset="-122"/>
              </a:rPr>
              <a:t>B.</a:t>
            </a:r>
            <a:r>
              <a:rPr lang="zh-CN" altLang="en-US" sz="4000" dirty="0">
                <a:latin typeface="隶书" panose="02010509060101010101" charset="-122"/>
              </a:rPr>
              <a:t>气候变化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 C.</a:t>
            </a:r>
            <a:r>
              <a:rPr lang="zh-CN" altLang="en-US" sz="4000" dirty="0">
                <a:latin typeface="隶书" panose="02010509060101010101" charset="-122"/>
              </a:rPr>
              <a:t>饮食文化     </a:t>
            </a:r>
            <a:r>
              <a:rPr lang="en-US" altLang="zh-CN" sz="4000" dirty="0">
                <a:latin typeface="隶书" panose="02010509060101010101" charset="-122"/>
              </a:rPr>
              <a:t>D.</a:t>
            </a:r>
            <a:r>
              <a:rPr lang="zh-CN" altLang="en-US" sz="4000" dirty="0">
                <a:latin typeface="隶书" panose="02010509060101010101" charset="-122"/>
              </a:rPr>
              <a:t>服饰差异</a:t>
            </a:r>
            <a:endParaRPr lang="zh-CN" altLang="en-US" sz="4000" dirty="0">
              <a:latin typeface="隶书" panose="02010509060101010101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56325" y="2466975"/>
            <a:ext cx="719138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5400" b="1">
                <a:solidFill>
                  <a:srgbClr val="FF0000"/>
                </a:solidFill>
                <a:latin typeface="隶书" panose="02010509060101010101" charset="-122"/>
              </a:rPr>
              <a:t>B</a:t>
            </a:r>
            <a:endParaRPr lang="zh-CN" altLang="en-US" sz="5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3"/>
          </p:nvPr>
        </p:nvSpPr>
        <p:spPr>
          <a:xfrm>
            <a:off x="685800" y="1989138"/>
            <a:ext cx="7772400" cy="34242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000" dirty="0">
                <a:latin typeface="隶书" panose="02010509060101010101" charset="-122"/>
              </a:rPr>
              <a:t>“清明忙种麦，谷雨种大田”反映的是（     ）与地理的关系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 A.</a:t>
            </a:r>
            <a:r>
              <a:rPr lang="zh-CN" altLang="en-US" sz="4000" dirty="0">
                <a:latin typeface="隶书" panose="02010509060101010101" charset="-122"/>
              </a:rPr>
              <a:t>农业生产     </a:t>
            </a:r>
            <a:r>
              <a:rPr lang="en-US" altLang="zh-CN" sz="4000" dirty="0">
                <a:latin typeface="隶书" panose="02010509060101010101" charset="-122"/>
              </a:rPr>
              <a:t>B.</a:t>
            </a:r>
            <a:r>
              <a:rPr lang="zh-CN" altLang="en-US" sz="4000" dirty="0">
                <a:latin typeface="隶书" panose="02010509060101010101" charset="-122"/>
              </a:rPr>
              <a:t>日常生活</a:t>
            </a:r>
            <a:endParaRPr lang="en-US" altLang="zh-CN" sz="4000" dirty="0">
              <a:latin typeface="隶书" panose="02010509060101010101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隶书" panose="02010509060101010101" charset="-122"/>
              </a:rPr>
              <a:t>    C.</a:t>
            </a:r>
            <a:r>
              <a:rPr lang="zh-CN" altLang="en-US" sz="4000" dirty="0">
                <a:latin typeface="隶书" panose="02010509060101010101" charset="-122"/>
              </a:rPr>
              <a:t>风土人情     </a:t>
            </a:r>
            <a:r>
              <a:rPr lang="en-US" altLang="zh-CN" sz="4000" dirty="0">
                <a:latin typeface="隶书" panose="02010509060101010101" charset="-122"/>
              </a:rPr>
              <a:t>D.</a:t>
            </a:r>
            <a:r>
              <a:rPr lang="zh-CN" altLang="en-US" sz="4000" dirty="0">
                <a:latin typeface="隶书" panose="02010509060101010101" charset="-122"/>
              </a:rPr>
              <a:t>工业生产</a:t>
            </a:r>
            <a:endParaRPr lang="zh-CN" altLang="en-US" sz="4000" dirty="0">
              <a:latin typeface="隶书" panose="02010509060101010101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132138" y="2741613"/>
            <a:ext cx="7191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5400" b="1">
                <a:solidFill>
                  <a:srgbClr val="FF0000"/>
                </a:solidFill>
                <a:latin typeface="隶书" panose="02010509060101010101" charset="-122"/>
              </a:rPr>
              <a:t>A</a:t>
            </a:r>
            <a:endParaRPr lang="zh-CN" altLang="en-US" sz="5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春天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3816350" cy="2862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7" name="Picture 3" descr="夏天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125538"/>
            <a:ext cx="3527425" cy="2646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8" name="Picture 4" descr="秋天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51313"/>
            <a:ext cx="3816350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2" name="Picture 8" descr="冬天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149725"/>
            <a:ext cx="3455987" cy="2382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71550" y="1125538"/>
            <a:ext cx="1295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800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春</a:t>
            </a:r>
            <a:endParaRPr kumimoji="1" lang="zh-CN" altLang="en-US" sz="800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724525" y="1341438"/>
            <a:ext cx="1295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800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夏</a:t>
            </a:r>
            <a:endParaRPr kumimoji="1" lang="zh-CN" altLang="en-US" sz="800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835150" y="4437063"/>
            <a:ext cx="1295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800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秋</a:t>
            </a:r>
            <a:endParaRPr kumimoji="1" lang="zh-CN" altLang="en-US" sz="800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5651500" y="4292600"/>
            <a:ext cx="1295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800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冬</a:t>
            </a:r>
            <a:endParaRPr kumimoji="1" lang="zh-CN" altLang="en-US" sz="800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1274" name="WordArt 10"/>
          <p:cNvSpPr>
            <a:spLocks noChangeArrowheads="1" noChangeShapeType="1" noTextEdit="1"/>
          </p:cNvSpPr>
          <p:nvPr/>
        </p:nvSpPr>
        <p:spPr bwMode="auto">
          <a:xfrm>
            <a:off x="2916238" y="188913"/>
            <a:ext cx="3344862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解开地理之</a:t>
            </a:r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"</a:t>
            </a:r>
            <a:r>
              <a:rPr lang="zh-CN" altLang="en-US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谜</a:t>
            </a:r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"</a:t>
            </a:r>
            <a:endParaRPr lang="zh-CN" altLang="en-US" sz="3600" kern="1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000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3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0" grpId="0"/>
      <p:bldP spid="11271" grpId="0"/>
      <p:bldP spid="112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9572" y="2280647"/>
            <a:ext cx="7704856" cy="1015663"/>
          </a:xfrm>
          <a:prstGeom prst="rect">
            <a:avLst/>
          </a:prstGeom>
          <a:noFill/>
        </p:spPr>
        <p:txBody>
          <a:bodyPr>
            <a:prstTxWarp prst="textDeflat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>
                <a:ln w="0">
                  <a:solidFill>
                    <a:srgbClr val="33CC33"/>
                  </a:solidFill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上知天文，下知地理</a:t>
            </a:r>
            <a:endParaRPr lang="zh-CN" altLang="en-US" sz="6000" dirty="0">
              <a:ln w="0">
                <a:solidFill>
                  <a:srgbClr val="33CC33"/>
                </a:solidFill>
              </a:ln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沙漠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4897437" cy="3068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3" descr="海边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3017838"/>
            <a:ext cx="2674937" cy="2005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WordArt 4"/>
          <p:cNvSpPr>
            <a:spLocks noChangeArrowheads="1" noChangeShapeType="1" noTextEdit="1"/>
          </p:cNvSpPr>
          <p:nvPr/>
        </p:nvSpPr>
        <p:spPr bwMode="auto">
          <a:xfrm>
            <a:off x="900113" y="3789363"/>
            <a:ext cx="1512887" cy="863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+mn-ea"/>
                <a:cs typeface="+mn-ea"/>
              </a:rPr>
              <a:t>沙海茫茫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2293" name="WordArt 5"/>
          <p:cNvSpPr>
            <a:spLocks noChangeArrowheads="1" noChangeShapeType="1" noTextEdit="1"/>
          </p:cNvSpPr>
          <p:nvPr/>
        </p:nvSpPr>
        <p:spPr bwMode="auto">
          <a:xfrm>
            <a:off x="6011863" y="2708275"/>
            <a:ext cx="1728787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+mn-ea"/>
                <a:cs typeface="+mn-ea"/>
              </a:rPr>
              <a:t>碧波荡漾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2294" name="WordArt 6"/>
          <p:cNvSpPr>
            <a:spLocks noChangeArrowheads="1" noChangeShapeType="1" noTextEdit="1"/>
          </p:cNvSpPr>
          <p:nvPr/>
        </p:nvSpPr>
        <p:spPr bwMode="auto">
          <a:xfrm>
            <a:off x="3132138" y="0"/>
            <a:ext cx="3344862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解开地理之</a:t>
            </a:r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"</a:t>
            </a:r>
            <a:r>
              <a:rPr lang="zh-CN" altLang="en-US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谜</a:t>
            </a:r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"</a:t>
            </a:r>
            <a:endParaRPr lang="zh-CN" altLang="en-US" sz="3600" kern="1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000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图片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75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WordArt 3">
            <a:hlinkClick r:id="rId2" action="ppaction://hlinksldjump"/>
          </p:cNvPr>
          <p:cNvSpPr>
            <a:spLocks noChangeArrowheads="1" noChangeShapeType="1" noTextEdit="1"/>
          </p:cNvSpPr>
          <p:nvPr/>
        </p:nvSpPr>
        <p:spPr bwMode="auto">
          <a:xfrm>
            <a:off x="6516688" y="4005263"/>
            <a:ext cx="1584325" cy="647700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scene3d>
              <a:camera prst="legacyPerspectiveFront">
                <a:rot lat="2051999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zh-CN" altLang="en-US" sz="3600" kern="1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+mn-ea"/>
                <a:cs typeface="+mn-ea"/>
              </a:rPr>
              <a:t>生产建设</a:t>
            </a:r>
            <a:endParaRPr lang="zh-CN" altLang="en-US" sz="3600" kern="10">
              <a:ln w="9525">
                <a:rou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+mn-ea"/>
              <a:cs typeface="+mn-ea"/>
            </a:endParaRPr>
          </a:p>
        </p:txBody>
      </p:sp>
      <p:sp>
        <p:nvSpPr>
          <p:cNvPr id="14340" name="WordArt 4"/>
          <p:cNvSpPr>
            <a:spLocks noChangeArrowheads="1" noChangeShapeType="1" noTextEdit="1"/>
          </p:cNvSpPr>
          <p:nvPr/>
        </p:nvSpPr>
        <p:spPr bwMode="auto">
          <a:xfrm>
            <a:off x="1979613" y="3716338"/>
            <a:ext cx="1655762" cy="100806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+mn-ea"/>
                <a:cs typeface="+mn-ea"/>
              </a:rPr>
              <a:t>日常生活</a:t>
            </a:r>
            <a:endParaRPr lang="zh-CN" altLang="en-US" sz="3600" kern="10">
              <a:ln w="9525">
                <a:solidFill>
                  <a:srgbClr val="CC99FF"/>
                </a:solidFill>
                <a:rou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4341" name="WordArt 5"/>
          <p:cNvSpPr>
            <a:spLocks noChangeArrowheads="1" noChangeShapeType="1" noTextEdit="1"/>
          </p:cNvSpPr>
          <p:nvPr/>
        </p:nvSpPr>
        <p:spPr bwMode="auto">
          <a:xfrm>
            <a:off x="4284663" y="2060575"/>
            <a:ext cx="1727200" cy="93662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风土人情</a:t>
            </a:r>
            <a:endParaRPr lang="zh-CN" altLang="en-US" sz="3600" kern="1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342" name="WordArt 6"/>
          <p:cNvSpPr>
            <a:spLocks noChangeArrowheads="1" noChangeShapeType="1" noTextEdit="1"/>
          </p:cNvSpPr>
          <p:nvPr/>
        </p:nvSpPr>
        <p:spPr bwMode="auto">
          <a:xfrm rot="5400000">
            <a:off x="-1440656" y="2528094"/>
            <a:ext cx="4103688" cy="4318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3600" kern="10">
                <a:ln w="9525">
                  <a:solidFill>
                    <a:srgbClr val="FFCC00"/>
                  </a:solidFill>
                  <a:round/>
                </a:ln>
                <a:solidFill>
                  <a:srgbClr val="FF0000"/>
                </a:solidFill>
                <a:latin typeface="+mn-ea"/>
                <a:cs typeface="+mn-ea"/>
              </a:rPr>
              <a:t>地理知识就在我们身边</a:t>
            </a:r>
            <a:endParaRPr lang="zh-CN" altLang="en-US" sz="3600" kern="10">
              <a:ln w="9525">
                <a:solidFill>
                  <a:srgbClr val="FFCC00"/>
                </a:solidFill>
                <a:round/>
              </a:ln>
              <a:solidFill>
                <a:srgbClr val="FF0000"/>
              </a:solidFill>
              <a:latin typeface="+mn-ea"/>
              <a:cs typeface="+mn-ea"/>
            </a:endParaRPr>
          </a:p>
        </p:txBody>
      </p:sp>
      <p:pic>
        <p:nvPicPr>
          <p:cNvPr id="26631" name="Picture 7" descr="039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0200" y="765175"/>
            <a:ext cx="165576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 descr="fengche">
            <a:hlinkClick r:id="rId2" action="ppaction://hlinksldjump"/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0788" y="2565400"/>
            <a:ext cx="1800225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011">
            <a:hlinkClick r:id="rId6" action="ppaction://hlinksldjump"/>
          </p:cNvPr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35150" y="2349500"/>
            <a:ext cx="201612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" dur="1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8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19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0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24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1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150"/>
            <a:ext cx="6010275" cy="8747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6000" b="1">
                <a:solidFill>
                  <a:srgbClr val="000099"/>
                </a:solidFill>
              </a:rPr>
              <a:t>地理与日常生活</a:t>
            </a:r>
            <a:endParaRPr lang="zh-CN" altLang="en-US" sz="6000" b="1">
              <a:solidFill>
                <a:srgbClr val="000099"/>
              </a:solidFill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635375" y="2205038"/>
            <a:ext cx="4495800" cy="1508125"/>
          </a:xfrm>
          <a:prstGeom prst="rect">
            <a:avLst/>
          </a:prstGeom>
          <a:noFill/>
          <a:ln w="76200" cap="rnd">
            <a:solidFill>
              <a:srgbClr val="FF6600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4400" b="1">
                <a:solidFill>
                  <a:srgbClr val="CC00FF"/>
                </a:solidFill>
                <a:latin typeface="Tahoma" panose="020B0604030504040204" pitchFamily="34" charset="0"/>
              </a:rPr>
              <a:t>我们的生活与地理知识息息相关</a:t>
            </a:r>
            <a:r>
              <a:rPr kumimoji="1" lang="en-US" altLang="zh-CN" sz="4400" b="1">
                <a:solidFill>
                  <a:srgbClr val="CC00FF"/>
                </a:solidFill>
                <a:latin typeface="Tahoma" panose="020B0604030504040204" pitchFamily="34" charset="0"/>
              </a:rPr>
              <a:t>.</a:t>
            </a:r>
            <a:endParaRPr kumimoji="1" lang="en-US" altLang="zh-CN" sz="4400" b="1">
              <a:solidFill>
                <a:srgbClr val="CC00FF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7652" name="Rectangle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Flash 影片" r:id="rId1" imgW="0" imgH="0" progId="Flash.Movie">
                  <p:embed/>
                </p:oleObj>
              </mc:Choice>
              <mc:Fallback>
                <p:oleObj name="Flash 影片" r:id="rId1" imgW="0" imgH="0" progId="Flash.Movie">
                  <p:embed/>
                  <p:pic>
                    <p:nvPicPr>
                      <p:cNvPr id="0" name="Rectangle 4"/>
                      <p:cNvPicPr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Rectangle 5"/>
          <p:cNvGraphicFramePr/>
          <p:nvPr/>
        </p:nvGraphicFramePr>
        <p:xfrm>
          <a:off x="4876800" y="1600200"/>
          <a:ext cx="33528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Flash 影片" r:id="rId2" imgW="0" imgH="0" progId="Flash.Movie">
                  <p:embed/>
                </p:oleObj>
              </mc:Choice>
              <mc:Fallback>
                <p:oleObj name="Flash 影片" r:id="rId2" imgW="0" imgH="0" progId="Flash.Movie">
                  <p:embed/>
                  <p:pic>
                    <p:nvPicPr>
                      <p:cNvPr id="0" name="Rectangle 5"/>
                      <p:cNvPicPr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600200"/>
                        <a:ext cx="3352800" cy="386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4" name="Picture 7" descr="densan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9563" y="4292600"/>
            <a:ext cx="12033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 descr="dress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365625"/>
            <a:ext cx="1600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9" descr="034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724400"/>
            <a:ext cx="1600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827088" y="58769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衣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555875" y="58769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食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4932363" y="5949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住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6948488" y="602138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行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27661" name="Picture 14" descr="Pi_22799">
            <a:hlinkClick r:id="rId9" action="ppaction://hlinksldjump"/>
          </p:cNvPr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11413" y="4437063"/>
            <a:ext cx="863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 autoUpdateAnimBg="0"/>
      <p:bldP spid="15370" grpId="0"/>
      <p:bldP spid="15371" grpId="0"/>
      <p:bldP spid="15372" grpId="0"/>
      <p:bldP spid="153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2W(H[J9CWS4G~Z[N~1{9MA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915987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>
                <a:solidFill>
                  <a:srgbClr val="FF3300"/>
                </a:solidFill>
              </a:rPr>
              <a:t>服饰与地理</a:t>
            </a:r>
            <a:endParaRPr lang="zh-CN" altLang="en-US" sz="4800">
              <a:solidFill>
                <a:srgbClr val="FF3300"/>
              </a:solidFill>
            </a:endParaRPr>
          </a:p>
        </p:txBody>
      </p:sp>
      <p:pic>
        <p:nvPicPr>
          <p:cNvPr id="28676" name="Picture 6" descr="002002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200"/>
            <a:ext cx="52197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8" descr="013000~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0"/>
            <a:ext cx="4140200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5148263" y="6338888"/>
            <a:ext cx="1728787" cy="5191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66"/>
                </a:solidFill>
              </a:rPr>
              <a:t>阿拉伯人</a:t>
            </a:r>
            <a:endParaRPr lang="zh-CN" altLang="en-US" b="1">
              <a:solidFill>
                <a:srgbClr val="000066"/>
              </a:solidFill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6372225" y="3933825"/>
            <a:ext cx="1806575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66"/>
                </a:solidFill>
              </a:rPr>
              <a:t>因纽特人</a:t>
            </a:r>
            <a:endParaRPr lang="zh-CN" altLang="en-US" b="1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179388" y="260350"/>
            <a:ext cx="915987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/>
              <a:t>饮食与地理</a:t>
            </a:r>
            <a:endParaRPr lang="zh-CN" altLang="en-US" sz="4800"/>
          </a:p>
        </p:txBody>
      </p:sp>
      <p:sp>
        <p:nvSpPr>
          <p:cNvPr id="29699" name="AutoShape 6" descr="get?name=T12T0mB__j1RCvBVdK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9700" name="Picture 7" descr="g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1163"/>
            <a:ext cx="33115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AutoShape 9" descr="get?name=T17HxGB5Kb1RCvBVdK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2" name="AutoShape 11" descr="get?name=T17HxGB5Kb1RCvBVdK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9703" name="Picture 13" descr="get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221163"/>
            <a:ext cx="316071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5" descr="get (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3375"/>
            <a:ext cx="28448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6" descr="get (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04813"/>
            <a:ext cx="26638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2" descr="get 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313372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105400" y="609600"/>
            <a:ext cx="35052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6000" b="1">
                <a:latin typeface="Times New Roman" panose="02020603050405020304" pitchFamily="18" charset="0"/>
              </a:rPr>
              <a:t>北方人爱吃面食</a:t>
            </a:r>
            <a:endParaRPr kumimoji="1" lang="zh-CN" altLang="en-US" sz="6000" b="1">
              <a:latin typeface="Times New Roman" panose="02020603050405020304" pitchFamily="18" charset="0"/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900113" y="4149725"/>
            <a:ext cx="33115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6000" b="1">
                <a:latin typeface="Times New Roman" panose="02020603050405020304" pitchFamily="18" charset="0"/>
              </a:rPr>
              <a:t>南方人爱吃米饭</a:t>
            </a:r>
            <a:endParaRPr kumimoji="1" lang="zh-CN" altLang="en-US" sz="6000" b="1">
              <a:latin typeface="Times New Roman" panose="02020603050405020304" pitchFamily="18" charset="0"/>
            </a:endParaRPr>
          </a:p>
        </p:txBody>
      </p:sp>
      <p:pic>
        <p:nvPicPr>
          <p:cNvPr id="30724" name="Picture 6" descr="get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46799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 descr="05300331088506133940397596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73463"/>
            <a:ext cx="4535488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utoUpdateAnimBg="0"/>
      <p:bldP spid="8199" grpId="0" autoUpdateAnimBg="0"/>
    </p:bld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水滴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0</TotalTime>
  <Words>627</Words>
  <Application>WPS 演示</Application>
  <PresentationFormat>全屏显示(4:3)</PresentationFormat>
  <Paragraphs>162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Tw Cen MT</vt:lpstr>
      <vt:lpstr>Times New Roman</vt:lpstr>
      <vt:lpstr>华文行楷</vt:lpstr>
      <vt:lpstr>Tahoma</vt:lpstr>
      <vt:lpstr>微软雅黑</vt:lpstr>
      <vt:lpstr>Arial Unicode MS</vt:lpstr>
      <vt:lpstr>等线</vt:lpstr>
      <vt:lpstr>方正姚体</vt:lpstr>
      <vt:lpstr>隶书</vt:lpstr>
      <vt:lpstr>水滴</vt:lpstr>
      <vt:lpstr>Flash.Movie</vt:lpstr>
      <vt:lpstr>Flash.Movie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地理与日常生活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对味</cp:lastModifiedBy>
  <cp:revision>11</cp:revision>
  <dcterms:created xsi:type="dcterms:W3CDTF">2013-08-31T07:44:00Z</dcterms:created>
  <dcterms:modified xsi:type="dcterms:W3CDTF">2019-09-02T02:33:42Z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